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4" r:id="rId2"/>
    <p:sldId id="256" r:id="rId3"/>
    <p:sldId id="266" r:id="rId4"/>
    <p:sldId id="262" r:id="rId5"/>
    <p:sldId id="273" r:id="rId6"/>
    <p:sldId id="276" r:id="rId7"/>
    <p:sldId id="278" r:id="rId8"/>
    <p:sldId id="285" r:id="rId9"/>
    <p:sldId id="277" r:id="rId10"/>
    <p:sldId id="269" r:id="rId11"/>
    <p:sldId id="302" r:id="rId12"/>
    <p:sldId id="270" r:id="rId13"/>
    <p:sldId id="271" r:id="rId14"/>
    <p:sldId id="263" r:id="rId15"/>
    <p:sldId id="280" r:id="rId16"/>
    <p:sldId id="281" r:id="rId17"/>
    <p:sldId id="282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60" r:id="rId3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E2C"/>
    <a:srgbClr val="475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82" d="100"/>
          <a:sy n="82" d="100"/>
        </p:scale>
        <p:origin x="-917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050925" y="754063"/>
            <a:ext cx="45720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8163" y="4387850"/>
            <a:ext cx="5780087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3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3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6800"/>
            <a:ext cx="2973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37261B8-916F-4E49-BD80-12E1B245BC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45745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59EAB1-383B-D647-AB71-0A3CA13D40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22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45A82-57E0-5A48-AC95-71FDFD38A2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14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FE4E2-2186-614F-ACA6-41B041E017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700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4B2E3-8017-6248-B8C6-AFEE48D212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219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158EC7-4718-AD40-B0E8-1FD1AB579A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99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590BC-16E5-9445-932F-FB81DED092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02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7EF50-7917-884F-BB3B-13AD1FCC76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370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0D0E1C-D4B9-D447-9C08-F5E8319791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01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9F70D-F1E9-9641-8EE5-EDE57D250E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555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A0E57-B0C8-544A-B77E-2C38CA0141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48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5FC7A-4838-EB42-BA4B-FC4E618A07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041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83E0B8E-DE82-DE48-9553-CAFA1C3DE7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foramerica.org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portingproject.net/peopleofinterest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vestigativedashboard.org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city.de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ps.opendatacity.de/gema-vs-youtube/en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ekstrabladet.dk/kup/fodevarer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xpoint.experian.dk/navnekort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icago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United_States" TargetMode="External"/><Relationship Id="rId4" Type="http://schemas.openxmlformats.org/officeDocument/2006/relationships/hyperlink" Target="https://en.wikipedia.org/wiki/Illinoi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직선 연결선 18"/>
          <p:cNvCxnSpPr/>
          <p:nvPr/>
        </p:nvCxnSpPr>
        <p:spPr>
          <a:xfrm rot="5400000">
            <a:off x="4169214" y="2398264"/>
            <a:ext cx="756000" cy="1228"/>
          </a:xfrm>
          <a:prstGeom prst="line">
            <a:avLst/>
          </a:prstGeom>
          <a:ln w="57150" cap="rnd">
            <a:gradFill>
              <a:gsLst>
                <a:gs pos="29000">
                  <a:schemeClr val="tx2">
                    <a:lumMod val="60000"/>
                    <a:lumOff val="40000"/>
                  </a:schemeClr>
                </a:gs>
                <a:gs pos="7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</a:gra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rot="5400000">
            <a:off x="4174336" y="2398264"/>
            <a:ext cx="756000" cy="1228"/>
          </a:xfrm>
          <a:prstGeom prst="line">
            <a:avLst/>
          </a:prstGeom>
          <a:ln w="57150" cap="rnd">
            <a:gradFill>
              <a:gsLst>
                <a:gs pos="29000">
                  <a:schemeClr val="tx2">
                    <a:lumMod val="60000"/>
                    <a:lumOff val="40000"/>
                  </a:schemeClr>
                </a:gs>
                <a:gs pos="7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원호 3"/>
          <p:cNvSpPr/>
          <p:nvPr/>
        </p:nvSpPr>
        <p:spPr>
          <a:xfrm rot="15004617">
            <a:off x="3392744" y="2323232"/>
            <a:ext cx="2285024" cy="2285024"/>
          </a:xfrm>
          <a:prstGeom prst="arc">
            <a:avLst>
              <a:gd name="adj1" fmla="val 2315273"/>
              <a:gd name="adj2" fmla="val 0"/>
            </a:avLst>
          </a:prstGeom>
          <a:noFill/>
          <a:ln w="57150" cap="rnd">
            <a:gradFill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호 4"/>
          <p:cNvSpPr/>
          <p:nvPr/>
        </p:nvSpPr>
        <p:spPr>
          <a:xfrm rot="15004617">
            <a:off x="3392744" y="2323232"/>
            <a:ext cx="2285024" cy="2285024"/>
          </a:xfrm>
          <a:prstGeom prst="arc">
            <a:avLst>
              <a:gd name="adj1" fmla="val 2315273"/>
              <a:gd name="adj2" fmla="val 0"/>
            </a:avLst>
          </a:prstGeom>
          <a:noFill/>
          <a:ln w="57150" cap="rnd">
            <a:gradFill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0"/>
            </a:gra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34463" y="3198168"/>
            <a:ext cx="16750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Loading…</a:t>
            </a:r>
            <a:endParaRPr lang="en-US" altLang="ko-KR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18991" y="3221337"/>
            <a:ext cx="9060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Click</a:t>
            </a:r>
            <a:endParaRPr lang="en-US" altLang="ko-KR" sz="2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868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mph" presetSubtype="0" repeatCount="200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2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6" presetClass="emph" presetSubtype="0" repeatCount="indefinite" fill="hold" grpId="1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6" grpId="1"/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039541"/>
              </p:ext>
            </p:extLst>
          </p:nvPr>
        </p:nvGraphicFramePr>
        <p:xfrm>
          <a:off x="2483768" y="2348880"/>
          <a:ext cx="5544616" cy="4179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2308"/>
                <a:gridCol w="2772308"/>
              </a:tblGrid>
              <a:tr h="5398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Tips</a:t>
                      </a:r>
                      <a:endParaRPr lang="zh-CN" altLang="en-US" dirty="0"/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School league tables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1999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Every death on every road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 the location of all road fatalities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world at 7 billion: What’s your number?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simple tools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BBC budget calculator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take effect or not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Sector pay: The numbers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sector analysis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Eurozone debt web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tangled web of intra-country lending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546157"/>
            <a:ext cx="2857500" cy="819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07" y="1504203"/>
            <a:ext cx="6811326" cy="53537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586" y="1504203"/>
            <a:ext cx="6293838" cy="55721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" y="1522715"/>
            <a:ext cx="9144000" cy="491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546157"/>
            <a:ext cx="2857500" cy="8191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2483768" y="2276872"/>
            <a:ext cx="5184576" cy="3959225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</a:rPr>
              <a:t>The world at seven billion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</a:rPr>
              <a:t>Where do you fit into 7 billion?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</a:rPr>
              <a:t>Country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</a:rPr>
              <a:t>Gender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en-US" altLang="zh-C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</a:rPr>
              <a:t>Results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262"/>
            <a:ext cx="9144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" y="116632"/>
            <a:ext cx="9144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26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8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226344" y="309503"/>
            <a:ext cx="317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dirty="0" smtClean="0">
                <a:solidFill>
                  <a:schemeClr val="accent5">
                    <a:lumMod val="75000"/>
                  </a:schemeClr>
                </a:solidFill>
              </a:rPr>
              <a:t>Others</a:t>
            </a:r>
            <a:endParaRPr kumimoji="1" lang="zh-CN" altLang="en-US" sz="72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863972"/>
              </p:ext>
            </p:extLst>
          </p:nvPr>
        </p:nvGraphicFramePr>
        <p:xfrm>
          <a:off x="2483768" y="1809663"/>
          <a:ext cx="5678518" cy="4454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32"/>
                <a:gridCol w="1790086"/>
              </a:tblGrid>
              <a:tr h="5398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Corporation</a:t>
                      </a:r>
                      <a:endParaRPr lang="zh-CN" altLang="en-US" dirty="0"/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‘Coal Seam Gas by the Numbers’.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Britain’s most unexpected piece of data journalism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GDBlog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WikiLeaks war logs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GDBlog</a:t>
                      </a:r>
                      <a:endParaRPr lang="zh-CN" altLang="en-US" sz="1800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release of the Treasury’s COINS database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GDBlog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PISA based Wealth Comparison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Zeit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9836"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 map shows how many people would have to be evacuated in a similar situation in Germany.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Zeit</a:t>
                      </a:r>
                      <a:endParaRPr lang="zh-CN" altLang="en-US" sz="1800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70" y="424545"/>
            <a:ext cx="9381715" cy="52367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0" y="-1"/>
            <a:ext cx="8066906" cy="6702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00" y="0"/>
            <a:ext cx="422858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512" y="-12791"/>
            <a:ext cx="9353799" cy="68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2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433977" y="3277968"/>
            <a:ext cx="317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Key</a:t>
            </a:r>
            <a:r>
              <a:rPr kumimoji="1" lang="zh-CN" altLang="en-US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Words</a:t>
            </a:r>
            <a:endParaRPr kumimoji="1" lang="zh-CN" altLang="en-US" sz="26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6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251950" cy="69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4211960" y="2204864"/>
            <a:ext cx="4638328" cy="3959225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3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60032" y="2996952"/>
            <a:ext cx="3175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Data</a:t>
            </a:r>
            <a:r>
              <a:rPr kumimoji="1" lang="zh-CN" altLang="en-US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source</a:t>
            </a:r>
            <a:endParaRPr kumimoji="1" lang="zh-CN" altLang="en-US" sz="2600" dirty="0" smtClean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Font typeface="Wingdings" charset="2"/>
              <a:buChar char="ü"/>
            </a:pPr>
            <a:endParaRPr kumimoji="1" lang="zh-CN" altLang="en-US" sz="2600" dirty="0" smtClean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Cooperation</a:t>
            </a:r>
            <a:endParaRPr kumimoji="1" lang="zh-CN" altLang="en-US" sz="2600" dirty="0" smtClean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Font typeface="Wingdings" charset="2"/>
              <a:buChar char="ü"/>
            </a:pPr>
            <a:endParaRPr kumimoji="1" lang="zh-CN" altLang="en-US" sz="26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Techniques</a:t>
            </a:r>
            <a:endParaRPr kumimoji="1" lang="zh-CN" altLang="en-US" sz="26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6661" y="552033"/>
            <a:ext cx="440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Key</a:t>
            </a:r>
            <a:r>
              <a:rPr kumimoji="1" lang="zh-CN" altLang="en-US" sz="54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54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Words</a:t>
            </a:r>
            <a:endParaRPr kumimoji="1" lang="zh-CN" altLang="en-US" sz="54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251950" cy="69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4211960" y="2204864"/>
            <a:ext cx="4638328" cy="3959225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3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6661" y="552033"/>
            <a:ext cx="5391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Data</a:t>
            </a:r>
            <a:r>
              <a:rPr kumimoji="1" lang="zh-CN" altLang="en-US" sz="54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54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source</a:t>
            </a:r>
            <a:endParaRPr kumimoji="1" lang="zh-CN" altLang="en-US" sz="54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3153" y="2888981"/>
            <a:ext cx="5786151" cy="113877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ABC</a:t>
            </a:r>
            <a:endParaRPr kumimoji="1" lang="zh-CN" altLang="en-US" sz="2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endParaRPr kumimoji="1" lang="zh-CN" altLang="en-US" sz="1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BBC</a:t>
            </a:r>
            <a:endParaRPr kumimoji="1" lang="zh-CN" altLang="en-US" sz="2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3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251950" cy="69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4211960" y="2204864"/>
            <a:ext cx="4638328" cy="3959225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3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3895" y="544508"/>
            <a:ext cx="440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Cooperation</a:t>
            </a:r>
            <a:endParaRPr kumimoji="1" lang="zh-CN" altLang="en-US" sz="54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6692" y="2703255"/>
            <a:ext cx="5786151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ABC</a:t>
            </a:r>
            <a:endParaRPr kumimoji="1" lang="zh-CN" altLang="en-US" sz="2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endParaRPr kumimoji="1" lang="zh-CN" altLang="en-US" sz="1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BBC</a:t>
            </a:r>
            <a:endParaRPr kumimoji="1" lang="zh-CN" altLang="en-US" sz="2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endParaRPr kumimoji="1" lang="zh-CN" altLang="en-US" sz="1600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Chicago</a:t>
            </a:r>
            <a:r>
              <a:rPr kumimoji="1" lang="zh-CN" altLang="en-US" sz="2600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Tribune</a:t>
            </a:r>
            <a:endParaRPr kumimoji="1" lang="zh-CN" altLang="en-US" sz="2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endParaRPr kumimoji="1" lang="zh-CN" altLang="en-US" sz="1600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Guardian</a:t>
            </a:r>
            <a:r>
              <a:rPr kumimoji="1" lang="zh-CN" altLang="en-US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600" dirty="0" err="1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Datablog</a:t>
            </a:r>
            <a:endParaRPr kumimoji="1" lang="zh-CN" altLang="en-US" sz="2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endParaRPr kumimoji="1" lang="zh-CN" altLang="en-US" sz="1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 err="1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Zeit</a:t>
            </a:r>
            <a:r>
              <a:rPr kumimoji="1" lang="zh-CN" altLang="en-US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Online</a:t>
            </a:r>
            <a:endParaRPr kumimoji="1" lang="zh-CN" altLang="en-US" sz="2600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5" y="1400371"/>
            <a:ext cx="7564115" cy="476371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9" y="1400371"/>
            <a:ext cx="8403554" cy="63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251950" cy="69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4211960" y="2204864"/>
            <a:ext cx="4638328" cy="3959225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3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60032" y="2996952"/>
            <a:ext cx="3175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BBC</a:t>
            </a:r>
            <a:endParaRPr kumimoji="1" lang="zh-CN" altLang="en-US" sz="2600" dirty="0" smtClean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Font typeface="Wingdings" charset="2"/>
              <a:buChar char="ü"/>
            </a:pPr>
            <a:endParaRPr kumimoji="1" lang="zh-CN" altLang="en-US" sz="26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6661" y="552033"/>
            <a:ext cx="440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Techniques</a:t>
            </a:r>
            <a:endParaRPr kumimoji="1" lang="zh-CN" altLang="en-US" sz="54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251950" cy="69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755576" y="2204864"/>
            <a:ext cx="8094712" cy="3959225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3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89449" y="2537871"/>
            <a:ext cx="735456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kumimoji="1" lang="en-US" altLang="zh-CN" sz="2600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Excel, Google Docs and Fusion Tables</a:t>
            </a:r>
          </a:p>
          <a:p>
            <a:pPr marL="457200" indent="-457200">
              <a:buFont typeface="Wingdings" charset="2"/>
              <a:buChar char="ü"/>
            </a:pPr>
            <a:r>
              <a:rPr kumimoji="1" lang="en-US" altLang="zh-CN" sz="2600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MySQL and Access databases and </a:t>
            </a:r>
            <a:r>
              <a:rPr kumimoji="1" lang="en-US" altLang="zh-CN" sz="2600" dirty="0" err="1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Solr</a:t>
            </a:r>
            <a:endParaRPr kumimoji="1" lang="en-US" altLang="zh-CN" sz="2600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Font typeface="Wingdings" charset="2"/>
              <a:buChar char="ü"/>
            </a:pPr>
            <a:r>
              <a:rPr kumimoji="1" lang="en-US" altLang="zh-CN" sz="2600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RDF and SPARQL</a:t>
            </a:r>
          </a:p>
          <a:p>
            <a:pPr marL="457200" indent="-457200">
              <a:buFont typeface="Wingdings" charset="2"/>
              <a:buChar char="ü"/>
            </a:pPr>
            <a:r>
              <a:rPr kumimoji="1" lang="en-US" altLang="zh-CN" sz="2600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ActionScript, Python or Perl</a:t>
            </a:r>
          </a:p>
          <a:p>
            <a:pPr marL="457200" indent="-457200">
              <a:buFont typeface="Wingdings" charset="2"/>
              <a:buChar char="ü"/>
            </a:pPr>
            <a:r>
              <a:rPr kumimoji="1" lang="en-US" altLang="zh-CN" sz="2600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Google and Bing Maps and Google Earth along with </a:t>
            </a:r>
            <a:r>
              <a:rPr kumimoji="1" lang="en-US" altLang="zh-CN" sz="2600" dirty="0" err="1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Esri’s</a:t>
            </a:r>
            <a:r>
              <a:rPr kumimoji="1" lang="en-US" altLang="zh-CN" sz="2600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600" dirty="0" err="1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ArcMAP</a:t>
            </a:r>
            <a:endParaRPr kumimoji="1" lang="en-US" altLang="zh-CN" sz="2600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457200" indent="-457200">
              <a:buFont typeface="Wingdings" charset="2"/>
              <a:buChar char="ü"/>
            </a:pPr>
            <a:r>
              <a:rPr kumimoji="1" lang="en-US" altLang="zh-CN" sz="2600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the Adobe Suite including After Effects, Illustrator, Photoshop and Flash</a:t>
            </a:r>
            <a:endParaRPr kumimoji="1" lang="zh-CN" altLang="en-US" sz="2600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6661" y="552033"/>
            <a:ext cx="7623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Techniques(19)</a:t>
            </a:r>
            <a:endParaRPr kumimoji="1" lang="zh-CN" altLang="en-US" sz="54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68" y="2398404"/>
            <a:ext cx="5964019" cy="41059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1" y="1511092"/>
            <a:ext cx="8106021" cy="49933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0" y="1475362"/>
            <a:ext cx="8681673" cy="53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6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635896" y="3266931"/>
            <a:ext cx="41154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How To Hire a Hacker</a:t>
            </a:r>
            <a:endParaRPr kumimoji="1" lang="zh-CN" altLang="en-US" sz="26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65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172922" y="4503569"/>
            <a:ext cx="5637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dirty="0" smtClean="0">
                <a:solidFill>
                  <a:srgbClr val="9BBE2C"/>
                </a:solidFill>
                <a:latin typeface="Microsoft YaHei" charset="0"/>
                <a:ea typeface="Microsoft YaHei" charset="0"/>
                <a:cs typeface="Microsoft YaHei" charset="0"/>
              </a:rPr>
              <a:t>Reading</a:t>
            </a:r>
            <a:endParaRPr kumimoji="1" lang="zh-CN" altLang="en-US" sz="7200" dirty="0">
              <a:solidFill>
                <a:srgbClr val="9BBE2C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3848" y="306896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15410" y="3068960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Technology and IT department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215410" y="3717032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Post on job website</a:t>
            </a:r>
            <a:endParaRPr lang="zh-CN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203848" y="4365104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Contact relevant mailing lists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195328" y="5085184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Contact relevant organizations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513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35896" y="3178208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Harnessing External Expertise Through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Hackthons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3848" y="3068960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Join  relevant groups or networks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203442" y="3717032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Local interest communities</a:t>
            </a:r>
            <a:endParaRPr lang="zh-CN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203848" y="4424903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Hackathon and competitions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203848" y="5085184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Ask a geek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303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3848" y="3068960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They code the full stack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203848" y="3717032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They see the whole picture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183564" y="4437112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They tell a good story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183564" y="5085184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They talk things through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203848" y="5753579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They teach themselves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729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7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3848" y="3068960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Open government community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205065" y="3717032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Code for America</a:t>
            </a:r>
            <a:endParaRPr lang="zh-CN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189852" y="5129891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Technical management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205065" y="4437112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https://www.codeforamerica.org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84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65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851920" y="2852936"/>
            <a:ext cx="36834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Harnessing External Expertise Through Hackathons</a:t>
            </a:r>
            <a:endParaRPr kumimoji="1" lang="zh-CN" altLang="en-US" sz="26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49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5856" y="3074881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Find stories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203848" y="4437112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Host a social event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75856" y="3716747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Connect people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14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17" y="466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35896" y="3140968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Following the Money: Cross-Border Collaboration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843808" y="4653136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hlinkClick r:id="rId3"/>
              </a:rPr>
              <a:t>www.reportingproject.net/peopleofinterest/</a:t>
            </a:r>
            <a:r>
              <a:rPr lang="en-US" altLang="zh-CN" dirty="0"/>
              <a:t> 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36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56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50501" y="4377298"/>
            <a:ext cx="424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Make use of technology and collaborate with Hackers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172205" y="3059668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Think outside your country</a:t>
            </a:r>
            <a:endParaRPr lang="zh-CN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193706" y="3645024"/>
            <a:ext cx="424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Make use of the existing investigative journalism networks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3193706" y="5085184"/>
            <a:ext cx="39343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u="sng" dirty="0">
                <a:hlinkClick r:id="rId3"/>
              </a:rPr>
              <a:t>www.investigativedashboard.org</a:t>
            </a:r>
            <a:r>
              <a:rPr lang="en-US" altLang="zh-CN" sz="2000" dirty="0"/>
              <a:t> 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0231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07904" y="3289705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Our Stories Come As Code</a:t>
            </a:r>
            <a:endParaRPr lang="zh-CN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123728" y="5157192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hlinkClick r:id="rId3"/>
              </a:rPr>
              <a:t>https://opendatacity.de/</a:t>
            </a:r>
            <a:r>
              <a:rPr lang="en-US" altLang="zh-CN" dirty="0"/>
              <a:t> </a:t>
            </a:r>
            <a:endParaRPr lang="zh-CN" altLang="zh-CN" dirty="0"/>
          </a:p>
          <a:p>
            <a:r>
              <a:rPr lang="en-US" altLang="zh-CN" dirty="0">
                <a:hlinkClick r:id="rId4"/>
              </a:rPr>
              <a:t>https://apps.opendatacity.de/gema-vs-youtube/en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79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892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89852" y="3059668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Data projects don’t date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21088" y="3717032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You can build on your past work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205470" y="4437112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Data journalism pays for itself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915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272951" y="3266466"/>
            <a:ext cx="317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Corporations</a:t>
            </a:r>
            <a:endParaRPr kumimoji="1" lang="zh-CN" altLang="en-US" sz="26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79912" y="2996952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accent1">
                    <a:lumMod val="50000"/>
                  </a:schemeClr>
                </a:solidFill>
              </a:rPr>
              <a:t>Kass</a:t>
            </a:r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 &amp; </a:t>
            </a:r>
            <a:r>
              <a:rPr lang="en-US" altLang="zh-CN" sz="2400" dirty="0" err="1" smtClean="0">
                <a:solidFill>
                  <a:schemeClr val="accent1">
                    <a:lumMod val="50000"/>
                  </a:schemeClr>
                </a:solidFill>
              </a:rPr>
              <a:t>Mulvad</a:t>
            </a:r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: Semi-finished Content for Stakeholder Groups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5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251950" cy="69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523263" y="3059668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 smtClean="0">
                <a:hlinkClick r:id="rId3"/>
              </a:rPr>
              <a:t>http://</a:t>
            </a:r>
            <a:r>
              <a:rPr lang="en-US" altLang="zh-CN" u="sng" dirty="0">
                <a:hlinkClick r:id="rId3"/>
              </a:rPr>
              <a:t>ekstrabladet.dk/kup/fodevarer/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67944" y="4221088"/>
            <a:ext cx="37753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>
                <a:hlinkClick r:id="rId4"/>
              </a:rPr>
              <a:t>http://xpoint.experian.dk/navnekort</a:t>
            </a:r>
            <a:r>
              <a:rPr lang="en-US" altLang="zh-CN" u="sng" dirty="0" smtClean="0">
                <a:hlinkClick r:id="rId4"/>
              </a:rPr>
              <a:t>/</a:t>
            </a:r>
            <a:endParaRPr lang="en-US" altLang="zh-CN" u="sng" dirty="0" smtClean="0"/>
          </a:p>
          <a:p>
            <a:r>
              <a:rPr lang="en-US" altLang="zh-CN" dirty="0"/>
              <a:t>Thomas </a:t>
            </a:r>
            <a:r>
              <a:rPr lang="en-US" altLang="zh-CN" dirty="0" smtClean="0"/>
              <a:t>Müller</a:t>
            </a:r>
          </a:p>
          <a:p>
            <a:r>
              <a:rPr lang="en-US" altLang="zh-CN" dirty="0"/>
              <a:t>Mesut </a:t>
            </a:r>
            <a:r>
              <a:rPr lang="en-US" altLang="zh-CN" dirty="0" smtClean="0"/>
              <a:t>Özil</a:t>
            </a:r>
          </a:p>
          <a:p>
            <a:r>
              <a:rPr lang="en-US" altLang="zh-CN" dirty="0"/>
              <a:t>Angela Dorothea Merkel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44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05" y="-20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31840" y="3284984"/>
            <a:ext cx="45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</a:rPr>
              <a:t>Bussiness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</a:rPr>
              <a:t> Models for Data Journalism	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0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459"/>
            <a:ext cx="9251950" cy="69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25975" y="2348880"/>
            <a:ext cx="3546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Data collection</a:t>
            </a:r>
          </a:p>
          <a:p>
            <a:r>
              <a:rPr lang="en-US" altLang="zh-CN" sz="2800" dirty="0" smtClean="0"/>
              <a:t>Data analytics</a:t>
            </a:r>
          </a:p>
          <a:p>
            <a:r>
              <a:rPr lang="en-US" altLang="zh-CN" sz="2800" dirty="0" smtClean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3575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未标题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251950" cy="69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4211960" y="2204864"/>
            <a:ext cx="4638328" cy="3959225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3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46692" y="2703255"/>
            <a:ext cx="5786151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ABC</a:t>
            </a:r>
            <a:endParaRPr kumimoji="1" lang="zh-CN" altLang="en-US" sz="2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endParaRPr kumimoji="1" lang="zh-CN" altLang="en-US" sz="1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BBC</a:t>
            </a:r>
            <a:endParaRPr kumimoji="1" lang="zh-CN" altLang="en-US" sz="2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endParaRPr kumimoji="1" lang="zh-CN" altLang="en-US" sz="1600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Chicago</a:t>
            </a:r>
            <a:r>
              <a:rPr kumimoji="1" lang="zh-CN" altLang="en-US" sz="2600" dirty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Tribune</a:t>
            </a:r>
            <a:endParaRPr kumimoji="1" lang="zh-CN" altLang="en-US" sz="2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endParaRPr kumimoji="1" lang="zh-CN" altLang="en-US" sz="1600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Guardian</a:t>
            </a:r>
            <a:r>
              <a:rPr kumimoji="1" lang="zh-CN" altLang="en-US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600" dirty="0" err="1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Datablog</a:t>
            </a:r>
            <a:endParaRPr kumimoji="1" lang="zh-CN" altLang="en-US" sz="2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endParaRPr kumimoji="1" lang="zh-CN" altLang="en-US" sz="1600" dirty="0" smtClean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571500" indent="-571500">
              <a:buFont typeface="Wingdings" charset="2"/>
              <a:buChar char="ü"/>
            </a:pPr>
            <a:r>
              <a:rPr kumimoji="1" lang="en-US" altLang="zh-CN" sz="2600" dirty="0" err="1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Zeit</a:t>
            </a:r>
            <a:r>
              <a:rPr kumimoji="1" lang="zh-CN" altLang="en-US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2600" dirty="0" smtClean="0">
                <a:solidFill>
                  <a:schemeClr val="accent5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Online</a:t>
            </a:r>
            <a:endParaRPr kumimoji="1" lang="zh-CN" altLang="en-US" sz="2600" dirty="0">
              <a:solidFill>
                <a:schemeClr val="accent5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1599" y="422734"/>
            <a:ext cx="7100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Corporations</a:t>
            </a:r>
            <a:endParaRPr kumimoji="1" lang="zh-CN" altLang="en-US" sz="54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kumimoji="1" lang="zh-CN" altLang="en-US" sz="7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2483768" y="2420889"/>
            <a:ext cx="5616624" cy="3456384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36045" y="2996952"/>
            <a:ext cx="5786151" cy="35394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Australia’s national public </a:t>
            </a:r>
            <a:r>
              <a:rPr lang="en-US" altLang="zh-CN" sz="2800" dirty="0" smtClean="0">
                <a:solidFill>
                  <a:schemeClr val="accent5">
                    <a:lumMod val="50000"/>
                  </a:schemeClr>
                </a:solidFill>
              </a:rPr>
              <a:t>broadcaster</a:t>
            </a:r>
          </a:p>
          <a:p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Independent public service journalism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2800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zh-CN" alt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80" y="370325"/>
            <a:ext cx="2286000" cy="828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8" y="548680"/>
            <a:ext cx="8218384" cy="61264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2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2483768" y="2420889"/>
            <a:ext cx="5616624" cy="3456384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44101" y="2820983"/>
            <a:ext cx="5048323" cy="35394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public-service broadcaster of the United Kingdom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 smtClean="0">
                <a:solidFill>
                  <a:schemeClr val="accent5">
                    <a:lumMod val="50000"/>
                  </a:schemeClr>
                </a:solidFill>
              </a:rPr>
              <a:t>Purpose of DJ</a:t>
            </a:r>
          </a:p>
          <a:p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5">
                    <a:lumMod val="50000"/>
                  </a:schemeClr>
                </a:solidFill>
              </a:rPr>
              <a:t>   (From three perspectives)</a:t>
            </a:r>
            <a:endParaRPr lang="zh-CN" altLang="en-US" sz="28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CN" sz="28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CN" alt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360522"/>
            <a:ext cx="2857500" cy="819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" y="496065"/>
            <a:ext cx="9144000" cy="60989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36" y="0"/>
            <a:ext cx="6352772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03" y="-3974"/>
            <a:ext cx="5146481" cy="686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7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2483768" y="2420889"/>
            <a:ext cx="5616624" cy="3456384"/>
          </a:xfrm>
          <a:prstGeom prst="rect">
            <a:avLst/>
          </a:prstGeom>
          <a:solidFill>
            <a:schemeClr val="lt1">
              <a:alpha val="8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44101" y="2820983"/>
            <a:ext cx="5048323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British national daily </a:t>
            </a:r>
            <a:r>
              <a:rPr lang="en-US" altLang="zh-CN" sz="2800" dirty="0" smtClean="0">
                <a:solidFill>
                  <a:schemeClr val="accent5">
                    <a:lumMod val="50000"/>
                  </a:schemeClr>
                </a:solidFill>
              </a:rPr>
              <a:t>newspaper</a:t>
            </a:r>
          </a:p>
          <a:p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</a:rPr>
              <a:t>Guardian </a:t>
            </a:r>
            <a:r>
              <a:rPr lang="en-US" altLang="zh-CN" sz="2800" dirty="0" err="1">
                <a:solidFill>
                  <a:schemeClr val="accent5">
                    <a:lumMod val="50000"/>
                  </a:schemeClr>
                </a:solidFill>
              </a:rPr>
              <a:t>Datablog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CN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CN" alt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83984" y="217291"/>
            <a:ext cx="6260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6000" dirty="0" smtClean="0">
                <a:solidFill>
                  <a:schemeClr val="accent5">
                    <a:lumMod val="75000"/>
                  </a:schemeClr>
                </a:solidFill>
              </a:rPr>
              <a:t>Guardian</a:t>
            </a:r>
            <a:endParaRPr kumimoji="1" lang="zh-CN" altLang="en-US" sz="6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282" y="102469"/>
            <a:ext cx="4418183" cy="66530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17" y="476672"/>
            <a:ext cx="9144000" cy="55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3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811209"/>
              </p:ext>
            </p:extLst>
          </p:nvPr>
        </p:nvGraphicFramePr>
        <p:xfrm>
          <a:off x="2318048" y="1412776"/>
          <a:ext cx="6511244" cy="4641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692"/>
                <a:gridCol w="2304256"/>
                <a:gridCol w="2664296"/>
              </a:tblGrid>
              <a:tr h="68182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Introduction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Culture</a:t>
                      </a:r>
                      <a:endParaRPr lang="zh-CN" altLang="en-US" dirty="0"/>
                    </a:p>
                  </a:txBody>
                  <a:tcPr/>
                </a:tc>
              </a:tr>
              <a:tr h="764325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ABC</a:t>
                      </a:r>
                      <a:endParaRPr lang="zh-CN" altLang="en-US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Australia’s national public broadcaster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Independent public service journalism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091893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BBC</a:t>
                      </a:r>
                      <a:endParaRPr lang="zh-CN" altLang="en-US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public-service broadcaster of the United Kingdom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produce TV and radio </a:t>
                      </a:r>
                      <a:r>
                        <a:rPr lang="en-US" altLang="zh-CN" sz="1800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programmes</a:t>
                      </a:r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 mass audiences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818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Chicago</a:t>
                      </a:r>
                      <a:r>
                        <a:rPr lang="zh-CN" altLang="en-US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Tribune</a:t>
                      </a:r>
                      <a:endParaRPr lang="zh-CN" altLang="en-US" sz="1800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 major daily newspaper based in </a:t>
                      </a:r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3" tooltip="Chicago"/>
                        </a:rPr>
                        <a:t>Chicago</a:t>
                      </a:r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4" tooltip="Illinois"/>
                        </a:rPr>
                        <a:t>Illinois</a:t>
                      </a:r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5" tooltip="United States"/>
                        </a:rPr>
                        <a:t>United States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 American Paper for Americans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818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Guardian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Datablog</a:t>
                      </a:r>
                      <a:endParaRPr lang="zh-CN" altLang="en-US" sz="1800" kern="1200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British national daily newspaper</a:t>
                      </a:r>
                      <a:endParaRPr lang="zh-CN" altLang="en-US" sz="18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Guardian </a:t>
                      </a:r>
                      <a:r>
                        <a:rPr lang="en-US" altLang="zh-CN" sz="1800" dirty="0" err="1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Datablog</a:t>
                      </a:r>
                      <a:endParaRPr lang="en-US" altLang="zh-CN" sz="1800" dirty="0" smtClean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20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272951" y="3266466"/>
            <a:ext cx="317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 dirty="0" smtClean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Projects</a:t>
            </a:r>
            <a:endParaRPr kumimoji="1" lang="zh-CN" altLang="en-US" sz="2600" dirty="0">
              <a:solidFill>
                <a:schemeClr val="accent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54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Pages>0</Pages>
  <Words>463</Words>
  <Characters>0</Characters>
  <Application>Microsoft Office PowerPoint</Application>
  <DocSecurity>0</DocSecurity>
  <PresentationFormat>全屏显示(4:3)</PresentationFormat>
  <Lines>0</Lines>
  <Paragraphs>160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Sam</cp:lastModifiedBy>
  <cp:revision>110</cp:revision>
  <dcterms:created xsi:type="dcterms:W3CDTF">2012-11-04T14:11:25Z</dcterms:created>
  <dcterms:modified xsi:type="dcterms:W3CDTF">2015-10-15T00:49:43Z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2052-8.1.0.3483</vt:lpwstr>
  </property>
</Properties>
</file>